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0000"/>
    <a:srgbClr val="FF3399"/>
    <a:srgbClr val="680000"/>
    <a:srgbClr val="99CCFF"/>
    <a:srgbClr val="BD13A5"/>
    <a:srgbClr val="CCCC00"/>
    <a:srgbClr val="FF0066"/>
    <a:srgbClr val="FF3300"/>
    <a:srgbClr val="8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70" y="-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No. de participantes por comunidad</c:v>
                </c:pt>
              </c:strCache>
            </c:strRef>
          </c:tx>
          <c:spPr>
            <a:solidFill>
              <a:srgbClr val="CC0000"/>
            </a:solidFill>
          </c:spPr>
          <c:dPt>
            <c:idx val="0"/>
            <c:bubble3D val="0"/>
            <c:spPr>
              <a:solidFill>
                <a:srgbClr val="FF66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5F0-4E07-9163-2835C3F7A6D1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5F0-4E07-9163-2835C3F7A6D1}"/>
              </c:ext>
            </c:extLst>
          </c:dPt>
          <c:dPt>
            <c:idx val="2"/>
            <c:bubble3D val="0"/>
            <c:spPr>
              <a:solidFill>
                <a:srgbClr val="CC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152-4A03-BBFA-53F4D2F214E8}"/>
              </c:ext>
            </c:extLst>
          </c:dPt>
          <c:dLbls>
            <c:dLbl>
              <c:idx val="0"/>
              <c:layout>
                <c:manualLayout>
                  <c:x val="0.10975308641975309"/>
                  <c:y val="-7.6927192753095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F0-4E07-9163-2835C3F7A6D1}"/>
                </c:ext>
              </c:extLst>
            </c:dLbl>
            <c:dLbl>
              <c:idx val="1"/>
              <c:layout>
                <c:manualLayout>
                  <c:x val="6.2716049382716049E-2"/>
                  <c:y val="0.15385438550619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F0-4E07-9163-2835C3F7A6D1}"/>
                </c:ext>
              </c:extLst>
            </c:dLbl>
            <c:dLbl>
              <c:idx val="2"/>
              <c:layout>
                <c:manualLayout>
                  <c:x val="-5.4876543209876547E-2"/>
                  <c:y val="-0.230781578259285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152-4A03-BBFA-53F4D2F214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3"/>
                <c:pt idx="0">
                  <c:v>Hondzonot</c:v>
                </c:pt>
                <c:pt idx="1">
                  <c:v>Chanchen I</c:v>
                </c:pt>
                <c:pt idx="2">
                  <c:v>Sahcab Mucuy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19</c:v>
                </c:pt>
                <c:pt idx="1">
                  <c:v>48</c:v>
                </c:pt>
                <c:pt idx="2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A5-48A6-8724-77F1B34544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111327160493824"/>
          <c:y val="0.39048828576533978"/>
          <c:w val="0.29049166666666665"/>
          <c:h val="0.231844627261502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77270623480014"/>
          <c:y val="0.17088808410061332"/>
          <c:w val="0.63920305526803733"/>
          <c:h val="0.6699836228063711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Positivo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Hoja1!$A$2:$A$4</c:f>
              <c:strCache>
                <c:ptCount val="3"/>
                <c:pt idx="0">
                  <c:v>Hondzonot</c:v>
                </c:pt>
                <c:pt idx="1">
                  <c:v>Chanchen I</c:v>
                </c:pt>
                <c:pt idx="2">
                  <c:v>Sahcab Mucuy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5</c:v>
                </c:pt>
                <c:pt idx="1">
                  <c:v>6.5</c:v>
                </c:pt>
                <c:pt idx="2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CC-46F1-A32B-59A9DFC8E913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Hoja1!$A$2:$A$4</c:f>
              <c:strCache>
                <c:ptCount val="3"/>
                <c:pt idx="0">
                  <c:v>Hondzonot</c:v>
                </c:pt>
                <c:pt idx="1">
                  <c:v>Chanchen I</c:v>
                </c:pt>
                <c:pt idx="2">
                  <c:v>Sahcab Mucuy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CC-46F1-A32B-59A9DFC8E913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Negativo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cat>
            <c:strRef>
              <c:f>Hoja1!$A$2:$A$4</c:f>
              <c:strCache>
                <c:ptCount val="3"/>
                <c:pt idx="0">
                  <c:v>Hondzonot</c:v>
                </c:pt>
                <c:pt idx="1">
                  <c:v>Chanchen I</c:v>
                </c:pt>
                <c:pt idx="2">
                  <c:v>Sahcab Mucuy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  <c:pt idx="0">
                  <c:v>2</c:v>
                </c:pt>
                <c:pt idx="1">
                  <c:v>0.5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CC-46F1-A32B-59A9DFC8E9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50013664"/>
        <c:axId val="1350024704"/>
      </c:barChart>
      <c:catAx>
        <c:axId val="135001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350024704"/>
        <c:crosses val="autoZero"/>
        <c:auto val="1"/>
        <c:lblAlgn val="ctr"/>
        <c:lblOffset val="100"/>
        <c:noMultiLvlLbl val="0"/>
      </c:catAx>
      <c:valAx>
        <c:axId val="1350024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35001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No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3E57-4C1C-B20C-1521343E5D25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E57-4C1C-B20C-1521343E5D25}"/>
              </c:ext>
            </c:extLst>
          </c:dPt>
          <c:cat>
            <c:strRef>
              <c:f>Hoja1!$A$2:$A$3</c:f>
              <c:strCache>
                <c:ptCount val="1"/>
                <c:pt idx="0">
                  <c:v>Proyectos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57-4C1C-B20C-1521343E5D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802921549414338E-2"/>
          <c:y val="0.12768338192084547"/>
          <c:w val="0.55204590778610707"/>
          <c:h val="0.63752949271570647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Ocupación</c:v>
                </c:pt>
              </c:strCache>
            </c:strRef>
          </c:tx>
          <c:dPt>
            <c:idx val="0"/>
            <c:bubble3D val="0"/>
            <c:spPr>
              <a:solidFill>
                <a:srgbClr val="CCCC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A8-4400-83A9-40D2D939EE2D}"/>
              </c:ext>
            </c:extLst>
          </c:dPt>
          <c:dPt>
            <c:idx val="1"/>
            <c:bubble3D val="0"/>
            <c:spPr>
              <a:solidFill>
                <a:srgbClr val="FF339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1A8-4400-83A9-40D2D939EE2D}"/>
              </c:ext>
            </c:extLst>
          </c:dPt>
          <c:dPt>
            <c:idx val="2"/>
            <c:bubble3D val="0"/>
            <c:spPr>
              <a:solidFill>
                <a:srgbClr val="99CC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A8-4400-83A9-40D2D939EE2D}"/>
              </c:ext>
            </c:extLst>
          </c:dPt>
          <c:dPt>
            <c:idx val="3"/>
            <c:bubble3D val="0"/>
            <c:spPr>
              <a:solidFill>
                <a:srgbClr val="BD13A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1A8-4400-83A9-40D2D939EE2D}"/>
              </c:ext>
            </c:extLst>
          </c:dPt>
          <c:dLbls>
            <c:delete val="1"/>
          </c:dLbls>
          <c:cat>
            <c:strRef>
              <c:f>Hoja1!$A$2:$A$5</c:f>
              <c:strCache>
                <c:ptCount val="4"/>
                <c:pt idx="0">
                  <c:v>Ama de Casa</c:v>
                </c:pt>
                <c:pt idx="1">
                  <c:v>Empleada</c:v>
                </c:pt>
                <c:pt idx="2">
                  <c:v>Estudiante</c:v>
                </c:pt>
                <c:pt idx="3">
                  <c:v>Artesana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135</c:v>
                </c:pt>
                <c:pt idx="1">
                  <c:v>23</c:v>
                </c:pt>
                <c:pt idx="2">
                  <c:v>15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A8-4400-83A9-40D2D939EE2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208447257651181"/>
          <c:y val="0.15991865664633081"/>
          <c:w val="0.34791552742348825"/>
          <c:h val="0.68016230337390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Aceptación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D3-43FE-9AB3-8DD8AA205A4A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C7A-49A3-8F00-C5F58F9A3D9E}"/>
              </c:ext>
            </c:extLst>
          </c:dPt>
          <c:cat>
            <c:strRef>
              <c:f>Hoja1!$A$2:$A$3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9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D3-43FE-9AB3-8DD8AA205A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Hondzonot</c:v>
                </c:pt>
                <c:pt idx="1">
                  <c:v>Chanchen I</c:v>
                </c:pt>
                <c:pt idx="2">
                  <c:v>Sahcab Mucuy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196</c:v>
                </c:pt>
                <c:pt idx="1">
                  <c:v>436</c:v>
                </c:pt>
                <c:pt idx="2">
                  <c:v>327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84-414B-BE87-9E326E3BF75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FF3399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0.1178612726418929"/>
                  <c:y val="-3.099419756012317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84-414B-BE87-9E326E3BF7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Hondzonot</c:v>
                </c:pt>
                <c:pt idx="1">
                  <c:v>Chanchen I</c:v>
                </c:pt>
                <c:pt idx="2">
                  <c:v>Sahcab Mucuy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216</c:v>
                </c:pt>
                <c:pt idx="1">
                  <c:v>518</c:v>
                </c:pt>
                <c:pt idx="2">
                  <c:v>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84-414B-BE87-9E326E3BF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61280976"/>
        <c:axId val="1161295856"/>
      </c:barChart>
      <c:catAx>
        <c:axId val="1161280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61295856"/>
        <c:crosses val="autoZero"/>
        <c:auto val="1"/>
        <c:lblAlgn val="ctr"/>
        <c:lblOffset val="100"/>
        <c:noMultiLvlLbl val="0"/>
      </c:catAx>
      <c:valAx>
        <c:axId val="1161295856"/>
        <c:scaling>
          <c:orientation val="minMax"/>
          <c:max val="700"/>
          <c:min val="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61280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89A80B-D460-CA19-5100-58BDE525C2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4B5D5D-02FA-DA4B-0501-EFAA081CAB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B7615A-EDF3-20D2-AAAA-6211D9E7D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1024-1DF4-4943-A691-F5DFA47FDCB4}" type="datetimeFigureOut">
              <a:rPr lang="es-MX" smtClean="0"/>
              <a:t>05/10/2023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BB6D57-B5CD-EC8F-26A5-722E43629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505DBC-5D96-2253-0761-80DAF3E19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4EE93-8103-4F5D-87E6-959222200B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180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D61F7-8BF4-BB50-D071-8431FE2EC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9DBB43-668D-CAA0-E26C-E92AE8F6F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EC2456-92EC-39A1-D92A-ED55D0F85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1024-1DF4-4943-A691-F5DFA47FDCB4}" type="datetimeFigureOut">
              <a:rPr lang="es-MX" smtClean="0"/>
              <a:t>05/10/2023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8BC5CC-D936-23B9-93A3-ED904BB4F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17C6AF-CD8F-242F-47FB-5DA51CF3C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4EE93-8103-4F5D-87E6-959222200B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9432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645854E-68BB-B001-48C0-EC0FB4B40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6D2E04-72E1-61FF-1F10-6691892233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BD2606-FCC5-4532-81AE-01B84E845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1024-1DF4-4943-A691-F5DFA47FDCB4}" type="datetimeFigureOut">
              <a:rPr lang="es-MX" smtClean="0"/>
              <a:t>05/10/2023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2297EA-57B8-8E55-CECF-263E041EA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EF6640-C36B-599E-47DF-D1D260E33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4EE93-8103-4F5D-87E6-959222200B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8292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B9366D-BFEA-6A5B-C65F-1BB7ACC55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F96DCC-CCFF-46C1-2752-26D63549B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E171C5-9F7E-D6E2-E0E9-41D1E2B72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1024-1DF4-4943-A691-F5DFA47FDCB4}" type="datetimeFigureOut">
              <a:rPr lang="es-MX" smtClean="0"/>
              <a:t>05/10/2023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A8C2B8-8F8A-68CD-92A2-580629541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AB4B06-8783-B481-2AB1-56C83B449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4EE93-8103-4F5D-87E6-959222200B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1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AD8441-6286-7D79-F5DE-07E4EB104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1F43EF-EF78-3736-273A-5C8281AD1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D05515-D044-7C23-E163-03212309F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1024-1DF4-4943-A691-F5DFA47FDCB4}" type="datetimeFigureOut">
              <a:rPr lang="es-MX" smtClean="0"/>
              <a:t>05/10/2023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186E2E-F913-00B6-9CDB-584DA1EDE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3DAAA9-BF2D-02FF-55C1-DD50DD358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4EE93-8103-4F5D-87E6-959222200B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272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D17081-0DE4-6FF2-04AA-8E96418E8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A20619-777D-1E02-5EF0-B7839F86E9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F0ECC6-51B4-16F4-7DB3-7AFE3D7A2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95CDBC-3C23-7A98-6EE8-912C3FF21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1024-1DF4-4943-A691-F5DFA47FDCB4}" type="datetimeFigureOut">
              <a:rPr lang="es-MX" smtClean="0"/>
              <a:t>05/10/2023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B6716E-3DA0-26FD-10FA-918A37921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064C2A-1D69-EE89-EEF0-3ED280D95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4EE93-8103-4F5D-87E6-959222200B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599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7EA2F6-B96E-8F75-09DE-00C46CC7C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7E4FC9-A73A-B028-F8CA-22B39FED8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1C3E52-7712-BAF8-3A78-A45C4396FF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6B782FA-973C-7774-0254-B2A53CC008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5A2A8C-4B22-E40F-AACE-02CE9D00DE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DCC4AC5-9BE1-3965-813F-90D76C5DF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1024-1DF4-4943-A691-F5DFA47FDCB4}" type="datetimeFigureOut">
              <a:rPr lang="es-MX" smtClean="0"/>
              <a:t>05/10/2023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AE76371-5DF0-55FA-DB60-2B3BDB12B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49E1761-9213-1FC0-E309-1AD289F7B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4EE93-8103-4F5D-87E6-959222200B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611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A19DF-1FB4-70DE-F3B4-42AA22EA9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2FBF061-C8B9-91B5-E3BB-D74284707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1024-1DF4-4943-A691-F5DFA47FDCB4}" type="datetimeFigureOut">
              <a:rPr lang="es-MX" smtClean="0"/>
              <a:t>05/10/2023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7D5929-646D-3A78-DEA3-49551D1C1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87D5CFC-07C1-1434-0EAA-CBDE54DD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4EE93-8103-4F5D-87E6-959222200B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630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9A933EA-F6F3-E5CA-ADDD-361AB8A46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1024-1DF4-4943-A691-F5DFA47FDCB4}" type="datetimeFigureOut">
              <a:rPr lang="es-MX" smtClean="0"/>
              <a:t>05/10/2023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1987474-59EF-EE6B-977A-05CB32EFE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C552D80-AA80-AA10-31E6-C51A5C258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4EE93-8103-4F5D-87E6-959222200B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20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1E2FCF-E54D-3AC2-590A-2106CC49F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C486A5-854C-3A91-BC5F-1BD4AE1C6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15B9088-5F56-118F-DA68-CF109AE316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E900BD-020F-4231-0D05-AB702A625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1024-1DF4-4943-A691-F5DFA47FDCB4}" type="datetimeFigureOut">
              <a:rPr lang="es-MX" smtClean="0"/>
              <a:t>05/10/2023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8339BF7-49A1-6012-181F-D8908F6B1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F07344-DBFC-161F-4D71-96DADB8D5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4EE93-8103-4F5D-87E6-959222200B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2048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F409C4-2716-ADBC-151C-A579023F8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4FA37B-839B-AF8A-2ACF-CD90BD44A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44AAA94-C1DD-BFBB-8794-BDAB51AA0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F4AE12-C060-95EC-3270-231284758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61024-1DF4-4943-A691-F5DFA47FDCB4}" type="datetimeFigureOut">
              <a:rPr lang="es-MX" smtClean="0"/>
              <a:t>05/10/2023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6A430B-0F25-313D-8155-7B6289BAC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2842D9-92FB-E3CB-E89F-FA8554AC0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4EE93-8103-4F5D-87E6-959222200B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85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252D8D7-67E2-E427-9663-487A54C3E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2D9BE1-5FB9-5938-E76D-D6034DC23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760B09-BCD9-D7C1-1006-4F5CF0AC73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61024-1DF4-4943-A691-F5DFA47FDCB4}" type="datetimeFigureOut">
              <a:rPr lang="es-MX" smtClean="0"/>
              <a:t>05/10/2023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607647-4F30-4592-F2B6-68C3C71616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FE9CD9-1A66-30AA-4FD9-58F0764CFD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4EE93-8103-4F5D-87E6-959222200B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700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13" Type="http://schemas.openxmlformats.org/officeDocument/2006/relationships/chart" Target="../charts/chart6.xml"/><Relationship Id="rId3" Type="http://schemas.openxmlformats.org/officeDocument/2006/relationships/chart" Target="../charts/chart2.xml"/><Relationship Id="rId7" Type="http://schemas.microsoft.com/office/2007/relationships/hdphoto" Target="../media/hdphoto1.wdp"/><Relationship Id="rId12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4.png"/><Relationship Id="rId5" Type="http://schemas.openxmlformats.org/officeDocument/2006/relationships/chart" Target="../charts/chart4.xml"/><Relationship Id="rId10" Type="http://schemas.openxmlformats.org/officeDocument/2006/relationships/image" Target="../media/image3.png"/><Relationship Id="rId4" Type="http://schemas.openxmlformats.org/officeDocument/2006/relationships/chart" Target="../charts/chart3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34EDD0A-48C2-F718-64C6-DBFF8B6FBA7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AAA5FCC4-4927-1C35-E2D5-1D67BB0C2592}"/>
              </a:ext>
            </a:extLst>
          </p:cNvPr>
          <p:cNvSpPr/>
          <p:nvPr/>
        </p:nvSpPr>
        <p:spPr>
          <a:xfrm>
            <a:off x="1622464" y="894228"/>
            <a:ext cx="1800000" cy="1800000"/>
          </a:xfrm>
          <a:prstGeom prst="roundRect">
            <a:avLst>
              <a:gd name="adj" fmla="val 534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8AC3CFC4-558F-F359-4A44-B39D2AADDA39}"/>
              </a:ext>
            </a:extLst>
          </p:cNvPr>
          <p:cNvSpPr/>
          <p:nvPr/>
        </p:nvSpPr>
        <p:spPr>
          <a:xfrm>
            <a:off x="1622464" y="2837021"/>
            <a:ext cx="1800000" cy="1800000"/>
          </a:xfrm>
          <a:prstGeom prst="roundRect">
            <a:avLst>
              <a:gd name="adj" fmla="val 534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C0DD8E67-2C07-AE27-E631-A3843BC22613}"/>
              </a:ext>
            </a:extLst>
          </p:cNvPr>
          <p:cNvSpPr/>
          <p:nvPr/>
        </p:nvSpPr>
        <p:spPr>
          <a:xfrm>
            <a:off x="1622464" y="4798523"/>
            <a:ext cx="1800000" cy="1800000"/>
          </a:xfrm>
          <a:prstGeom prst="roundRect">
            <a:avLst>
              <a:gd name="adj" fmla="val 534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7F588BF-E9A9-449D-D76E-77E1E6DB8C27}"/>
              </a:ext>
            </a:extLst>
          </p:cNvPr>
          <p:cNvSpPr/>
          <p:nvPr/>
        </p:nvSpPr>
        <p:spPr>
          <a:xfrm>
            <a:off x="0" y="5345"/>
            <a:ext cx="12192000" cy="7972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>
              <a:solidFill>
                <a:srgbClr val="82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C1C4DD4-FA54-AEF9-0AC3-3C5E2236E6B0}"/>
              </a:ext>
            </a:extLst>
          </p:cNvPr>
          <p:cNvSpPr/>
          <p:nvPr/>
        </p:nvSpPr>
        <p:spPr>
          <a:xfrm>
            <a:off x="0" y="0"/>
            <a:ext cx="1496291" cy="6858000"/>
          </a:xfrm>
          <a:prstGeom prst="rect">
            <a:avLst/>
          </a:prstGeom>
          <a:solidFill>
            <a:srgbClr val="68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EEB8CAE5-6A47-87F9-0712-CE23E016F367}"/>
              </a:ext>
            </a:extLst>
          </p:cNvPr>
          <p:cNvSpPr/>
          <p:nvPr/>
        </p:nvSpPr>
        <p:spPr>
          <a:xfrm>
            <a:off x="3564966" y="894228"/>
            <a:ext cx="3240000" cy="2772000"/>
          </a:xfrm>
          <a:prstGeom prst="roundRect">
            <a:avLst>
              <a:gd name="adj" fmla="val 534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F6ED456A-B5DA-DCD4-6F00-F15BA2E67BE2}"/>
              </a:ext>
            </a:extLst>
          </p:cNvPr>
          <p:cNvSpPr/>
          <p:nvPr/>
        </p:nvSpPr>
        <p:spPr>
          <a:xfrm>
            <a:off x="3564966" y="3823476"/>
            <a:ext cx="3240000" cy="2772000"/>
          </a:xfrm>
          <a:prstGeom prst="roundRect">
            <a:avLst>
              <a:gd name="adj" fmla="val 534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625E4C01-B245-4292-21F4-015F131E70CB}"/>
              </a:ext>
            </a:extLst>
          </p:cNvPr>
          <p:cNvSpPr/>
          <p:nvPr/>
        </p:nvSpPr>
        <p:spPr>
          <a:xfrm>
            <a:off x="6947468" y="905417"/>
            <a:ext cx="3240000" cy="2772000"/>
          </a:xfrm>
          <a:prstGeom prst="roundRect">
            <a:avLst>
              <a:gd name="adj" fmla="val 534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0C693A28-0D5B-1897-1A04-C3BA004EAFFF}"/>
              </a:ext>
            </a:extLst>
          </p:cNvPr>
          <p:cNvSpPr/>
          <p:nvPr/>
        </p:nvSpPr>
        <p:spPr>
          <a:xfrm>
            <a:off x="10289734" y="916848"/>
            <a:ext cx="1800000" cy="1314000"/>
          </a:xfrm>
          <a:prstGeom prst="roundRect">
            <a:avLst>
              <a:gd name="adj" fmla="val 534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09D4FFCC-AC09-721A-5134-F9D31657AA5D}"/>
              </a:ext>
            </a:extLst>
          </p:cNvPr>
          <p:cNvSpPr/>
          <p:nvPr/>
        </p:nvSpPr>
        <p:spPr>
          <a:xfrm>
            <a:off x="10289734" y="2335899"/>
            <a:ext cx="1800000" cy="1314000"/>
          </a:xfrm>
          <a:prstGeom prst="roundRect">
            <a:avLst>
              <a:gd name="adj" fmla="val 534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E6D5F1CC-2C32-F5CD-C6CB-E6EC588746CA}"/>
              </a:ext>
            </a:extLst>
          </p:cNvPr>
          <p:cNvSpPr/>
          <p:nvPr/>
        </p:nvSpPr>
        <p:spPr>
          <a:xfrm>
            <a:off x="6947467" y="3827451"/>
            <a:ext cx="2789843" cy="2772000"/>
          </a:xfrm>
          <a:prstGeom prst="roundRect">
            <a:avLst>
              <a:gd name="adj" fmla="val 534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: esquinas redondeadas 24">
            <a:extLst>
              <a:ext uri="{FF2B5EF4-FFF2-40B4-BE49-F238E27FC236}">
                <a16:creationId xmlns:a16="http://schemas.microsoft.com/office/drawing/2014/main" id="{5A725B27-A9E0-3A30-6C15-C133834D7147}"/>
              </a:ext>
            </a:extLst>
          </p:cNvPr>
          <p:cNvSpPr/>
          <p:nvPr/>
        </p:nvSpPr>
        <p:spPr>
          <a:xfrm>
            <a:off x="9848712" y="3823476"/>
            <a:ext cx="2205021" cy="2772000"/>
          </a:xfrm>
          <a:prstGeom prst="roundRect">
            <a:avLst>
              <a:gd name="adj" fmla="val 534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27B3A289-A8C9-6DB9-B5F6-7796C6F7A27A}"/>
              </a:ext>
            </a:extLst>
          </p:cNvPr>
          <p:cNvGrpSpPr/>
          <p:nvPr/>
        </p:nvGrpSpPr>
        <p:grpSpPr>
          <a:xfrm>
            <a:off x="1690907" y="1061182"/>
            <a:ext cx="1663113" cy="1376284"/>
            <a:chOff x="1690907" y="1061182"/>
            <a:chExt cx="1663113" cy="1376284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E43CF146-565F-B7F0-5C1E-6E2815CC0B8C}"/>
                </a:ext>
              </a:extLst>
            </p:cNvPr>
            <p:cNvSpPr txBox="1"/>
            <p:nvPr/>
          </p:nvSpPr>
          <p:spPr>
            <a:xfrm>
              <a:off x="1690907" y="2037356"/>
              <a:ext cx="16631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b="1" dirty="0">
                  <a:latin typeface="Century Gothic" panose="020B0502020202020204" pitchFamily="34" charset="0"/>
                </a:rPr>
                <a:t>No. de comunidades atendidas</a:t>
              </a:r>
            </a:p>
          </p:txBody>
        </p:sp>
        <p:sp>
          <p:nvSpPr>
            <p:cNvPr id="27" name="Rectángulo: esquinas redondeadas 26">
              <a:extLst>
                <a:ext uri="{FF2B5EF4-FFF2-40B4-BE49-F238E27FC236}">
                  <a16:creationId xmlns:a16="http://schemas.microsoft.com/office/drawing/2014/main" id="{8F93319E-D795-0BAA-3BA5-3C52CD5ACD39}"/>
                </a:ext>
              </a:extLst>
            </p:cNvPr>
            <p:cNvSpPr/>
            <p:nvPr/>
          </p:nvSpPr>
          <p:spPr>
            <a:xfrm>
              <a:off x="1896262" y="1061182"/>
              <a:ext cx="1240971" cy="94267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4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3/5</a:t>
              </a:r>
              <a:endPara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26C24D62-93D0-246E-7207-7F10C1EEAFD5}"/>
              </a:ext>
            </a:extLst>
          </p:cNvPr>
          <p:cNvGrpSpPr/>
          <p:nvPr/>
        </p:nvGrpSpPr>
        <p:grpSpPr>
          <a:xfrm>
            <a:off x="1692013" y="2929732"/>
            <a:ext cx="1663113" cy="1530172"/>
            <a:chOff x="1690907" y="1061182"/>
            <a:chExt cx="1663113" cy="1530172"/>
          </a:xfrm>
        </p:grpSpPr>
        <p:sp>
          <p:nvSpPr>
            <p:cNvPr id="30" name="CuadroTexto 29">
              <a:extLst>
                <a:ext uri="{FF2B5EF4-FFF2-40B4-BE49-F238E27FC236}">
                  <a16:creationId xmlns:a16="http://schemas.microsoft.com/office/drawing/2014/main" id="{D29466BC-294C-2F8E-6827-B82B1D6B914C}"/>
                </a:ext>
              </a:extLst>
            </p:cNvPr>
            <p:cNvSpPr txBox="1"/>
            <p:nvPr/>
          </p:nvSpPr>
          <p:spPr>
            <a:xfrm>
              <a:off x="1690907" y="2037356"/>
              <a:ext cx="166311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b="1" dirty="0">
                  <a:latin typeface="Century Gothic" panose="020B0502020202020204" pitchFamily="34" charset="0"/>
                </a:rPr>
                <a:t>No. de mujeres beneficiarias del programa</a:t>
              </a:r>
            </a:p>
          </p:txBody>
        </p:sp>
        <p:sp>
          <p:nvSpPr>
            <p:cNvPr id="31" name="Rectángulo: esquinas redondeadas 30">
              <a:extLst>
                <a:ext uri="{FF2B5EF4-FFF2-40B4-BE49-F238E27FC236}">
                  <a16:creationId xmlns:a16="http://schemas.microsoft.com/office/drawing/2014/main" id="{CAD59BDD-2D53-598A-588A-72C250F5491B}"/>
                </a:ext>
              </a:extLst>
            </p:cNvPr>
            <p:cNvSpPr/>
            <p:nvPr/>
          </p:nvSpPr>
          <p:spPr>
            <a:xfrm>
              <a:off x="1896262" y="1061182"/>
              <a:ext cx="1240971" cy="94267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4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130</a:t>
              </a:r>
              <a:endParaRPr lang="es-MX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78F2BF-1466-7E0B-2F11-D7EB07428745}"/>
              </a:ext>
            </a:extLst>
          </p:cNvPr>
          <p:cNvGrpSpPr/>
          <p:nvPr/>
        </p:nvGrpSpPr>
        <p:grpSpPr>
          <a:xfrm>
            <a:off x="1685190" y="4931821"/>
            <a:ext cx="1663113" cy="1530172"/>
            <a:chOff x="1690907" y="1061182"/>
            <a:chExt cx="1663113" cy="1530172"/>
          </a:xfrm>
        </p:grpSpPr>
        <p:sp>
          <p:nvSpPr>
            <p:cNvPr id="34" name="CuadroTexto 33">
              <a:extLst>
                <a:ext uri="{FF2B5EF4-FFF2-40B4-BE49-F238E27FC236}">
                  <a16:creationId xmlns:a16="http://schemas.microsoft.com/office/drawing/2014/main" id="{F62EFDCD-8D06-8341-4F6C-0B87B4AE5B5C}"/>
                </a:ext>
              </a:extLst>
            </p:cNvPr>
            <p:cNvSpPr txBox="1"/>
            <p:nvPr/>
          </p:nvSpPr>
          <p:spPr>
            <a:xfrm>
              <a:off x="1690907" y="2037356"/>
              <a:ext cx="166311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b="1" dirty="0">
                  <a:latin typeface="Century Gothic" panose="020B0502020202020204" pitchFamily="34" charset="0"/>
                </a:rPr>
                <a:t>No. de beneficiarios no directos de los programas</a:t>
              </a:r>
            </a:p>
          </p:txBody>
        </p:sp>
        <p:sp>
          <p:nvSpPr>
            <p:cNvPr id="35" name="Rectángulo: esquinas redondeadas 34">
              <a:extLst>
                <a:ext uri="{FF2B5EF4-FFF2-40B4-BE49-F238E27FC236}">
                  <a16:creationId xmlns:a16="http://schemas.microsoft.com/office/drawing/2014/main" id="{5FB1AD43-0794-A12A-2A77-3977D8A98BA2}"/>
                </a:ext>
              </a:extLst>
            </p:cNvPr>
            <p:cNvSpPr/>
            <p:nvPr/>
          </p:nvSpPr>
          <p:spPr>
            <a:xfrm>
              <a:off x="1896262" y="1061182"/>
              <a:ext cx="1449342" cy="94267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1317</a:t>
              </a:r>
              <a:endParaRPr lang="es-MX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graphicFrame>
        <p:nvGraphicFramePr>
          <p:cNvPr id="38" name="Gráfico 37">
            <a:extLst>
              <a:ext uri="{FF2B5EF4-FFF2-40B4-BE49-F238E27FC236}">
                <a16:creationId xmlns:a16="http://schemas.microsoft.com/office/drawing/2014/main" id="{FD884386-9EFC-2546-39BD-0E4DA25EB8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3336668"/>
              </p:ext>
            </p:extLst>
          </p:nvPr>
        </p:nvGraphicFramePr>
        <p:xfrm>
          <a:off x="3564966" y="1061182"/>
          <a:ext cx="3240000" cy="1981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9" name="CuadroTexto 38">
            <a:extLst>
              <a:ext uri="{FF2B5EF4-FFF2-40B4-BE49-F238E27FC236}">
                <a16:creationId xmlns:a16="http://schemas.microsoft.com/office/drawing/2014/main" id="{CB447F83-649C-E9BF-8825-D286BA4A75D9}"/>
              </a:ext>
            </a:extLst>
          </p:cNvPr>
          <p:cNvSpPr txBox="1"/>
          <p:nvPr/>
        </p:nvSpPr>
        <p:spPr>
          <a:xfrm>
            <a:off x="3790044" y="3094621"/>
            <a:ext cx="278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Century Gothic" panose="020B0502020202020204" pitchFamily="34" charset="0"/>
              </a:rPr>
              <a:t>No. de mujeres participantes por comunidades</a:t>
            </a:r>
          </a:p>
        </p:txBody>
      </p:sp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005F1A26-7CFF-8650-8A4A-57FBA1C7DBD9}"/>
              </a:ext>
            </a:extLst>
          </p:cNvPr>
          <p:cNvSpPr/>
          <p:nvPr/>
        </p:nvSpPr>
        <p:spPr>
          <a:xfrm>
            <a:off x="4130813" y="1629836"/>
            <a:ext cx="968582" cy="6737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130</a:t>
            </a:r>
            <a:endParaRPr lang="es-MX" sz="12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586DF15A-A166-9DAE-D11A-2BD31609BB29}"/>
              </a:ext>
            </a:extLst>
          </p:cNvPr>
          <p:cNvSpPr txBox="1"/>
          <p:nvPr/>
        </p:nvSpPr>
        <p:spPr>
          <a:xfrm>
            <a:off x="4202063" y="2128555"/>
            <a:ext cx="9685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Century Gothic" panose="020B0502020202020204" pitchFamily="34" charset="0"/>
              </a:rPr>
              <a:t>Mujeres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059BA43-178B-ECC4-E773-D69C27CC18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0425896"/>
              </p:ext>
            </p:extLst>
          </p:nvPr>
        </p:nvGraphicFramePr>
        <p:xfrm>
          <a:off x="3727895" y="3877719"/>
          <a:ext cx="2851992" cy="2329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B8460CFD-ABE6-3C84-9716-2154B3B3617A}"/>
              </a:ext>
            </a:extLst>
          </p:cNvPr>
          <p:cNvSpPr txBox="1"/>
          <p:nvPr/>
        </p:nvSpPr>
        <p:spPr>
          <a:xfrm>
            <a:off x="3849611" y="6248733"/>
            <a:ext cx="278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Century Gothic" panose="020B0502020202020204" pitchFamily="34" charset="0"/>
              </a:rPr>
              <a:t>Nivel de impacto de los programas en la sociedad</a:t>
            </a: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C8F4506-99CD-A6B5-B4F7-F73093763291}"/>
              </a:ext>
            </a:extLst>
          </p:cNvPr>
          <p:cNvGrpSpPr/>
          <p:nvPr/>
        </p:nvGrpSpPr>
        <p:grpSpPr>
          <a:xfrm>
            <a:off x="10308212" y="849513"/>
            <a:ext cx="1713078" cy="1193101"/>
            <a:chOff x="1640942" y="1047327"/>
            <a:chExt cx="1713078" cy="1193101"/>
          </a:xfrm>
        </p:grpSpPr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2277FE78-0C33-F33C-4528-8C47C29D10DF}"/>
                </a:ext>
              </a:extLst>
            </p:cNvPr>
            <p:cNvSpPr txBox="1"/>
            <p:nvPr/>
          </p:nvSpPr>
          <p:spPr>
            <a:xfrm>
              <a:off x="1690907" y="1871096"/>
              <a:ext cx="16631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b="1" dirty="0">
                  <a:latin typeface="Century Gothic" panose="020B0502020202020204" pitchFamily="34" charset="0"/>
                </a:rPr>
                <a:t>Edad promedio de beneficiarias</a:t>
              </a:r>
            </a:p>
          </p:txBody>
        </p:sp>
        <p:sp>
          <p:nvSpPr>
            <p:cNvPr id="32" name="Rectángulo: esquinas redondeadas 31">
              <a:extLst>
                <a:ext uri="{FF2B5EF4-FFF2-40B4-BE49-F238E27FC236}">
                  <a16:creationId xmlns:a16="http://schemas.microsoft.com/office/drawing/2014/main" id="{B617FC8F-98BC-451D-0F35-A7AB6A5C07D9}"/>
                </a:ext>
              </a:extLst>
            </p:cNvPr>
            <p:cNvSpPr/>
            <p:nvPr/>
          </p:nvSpPr>
          <p:spPr>
            <a:xfrm>
              <a:off x="1640942" y="1047327"/>
              <a:ext cx="1713078" cy="94267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4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42 </a:t>
              </a:r>
              <a:r>
                <a:rPr lang="es-MX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</a:rPr>
                <a:t>años</a:t>
              </a:r>
            </a:p>
          </p:txBody>
        </p:sp>
      </p:grpSp>
      <p:graphicFrame>
        <p:nvGraphicFramePr>
          <p:cNvPr id="42" name="Gráfico 41">
            <a:extLst>
              <a:ext uri="{FF2B5EF4-FFF2-40B4-BE49-F238E27FC236}">
                <a16:creationId xmlns:a16="http://schemas.microsoft.com/office/drawing/2014/main" id="{D4287467-9988-55CF-9C64-6235D9AAAD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4513222"/>
              </p:ext>
            </p:extLst>
          </p:nvPr>
        </p:nvGraphicFramePr>
        <p:xfrm>
          <a:off x="10569536" y="2290766"/>
          <a:ext cx="1239892" cy="1070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5" name="Gráfico 44">
            <a:extLst>
              <a:ext uri="{FF2B5EF4-FFF2-40B4-BE49-F238E27FC236}">
                <a16:creationId xmlns:a16="http://schemas.microsoft.com/office/drawing/2014/main" id="{B6B2DBEC-105E-38AA-96FD-CB3C822DFF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7645137"/>
              </p:ext>
            </p:extLst>
          </p:nvPr>
        </p:nvGraphicFramePr>
        <p:xfrm>
          <a:off x="6947468" y="881367"/>
          <a:ext cx="3012648" cy="2608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6" name="Rectángulo: esquinas redondeadas 45">
            <a:extLst>
              <a:ext uri="{FF2B5EF4-FFF2-40B4-BE49-F238E27FC236}">
                <a16:creationId xmlns:a16="http://schemas.microsoft.com/office/drawing/2014/main" id="{3EC0452B-058D-F168-B2D4-2D2F8B47439F}"/>
              </a:ext>
            </a:extLst>
          </p:cNvPr>
          <p:cNvSpPr/>
          <p:nvPr/>
        </p:nvSpPr>
        <p:spPr>
          <a:xfrm>
            <a:off x="7544899" y="1524131"/>
            <a:ext cx="968582" cy="6737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63%</a:t>
            </a:r>
            <a:endParaRPr lang="es-MX" sz="12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256932FF-D4D9-293F-FECA-56FC9EA74F4C}"/>
              </a:ext>
            </a:extLst>
          </p:cNvPr>
          <p:cNvSpPr txBox="1"/>
          <p:nvPr/>
        </p:nvSpPr>
        <p:spPr>
          <a:xfrm>
            <a:off x="7468400" y="2168306"/>
            <a:ext cx="11448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Century Gothic" panose="020B0502020202020204" pitchFamily="34" charset="0"/>
              </a:rPr>
              <a:t>Ama de Casa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B404F6AD-7545-9D5D-54CE-AE4C2C418EFB}"/>
              </a:ext>
            </a:extLst>
          </p:cNvPr>
          <p:cNvSpPr txBox="1"/>
          <p:nvPr/>
        </p:nvSpPr>
        <p:spPr>
          <a:xfrm>
            <a:off x="7058870" y="3120886"/>
            <a:ext cx="278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Century Gothic" panose="020B0502020202020204" pitchFamily="34" charset="0"/>
              </a:rPr>
              <a:t>Ocupación de la mujer en las comunidades</a:t>
            </a:r>
          </a:p>
        </p:txBody>
      </p:sp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DFF068DC-CCCB-23A2-85CA-F4CEBE25F69F}"/>
              </a:ext>
            </a:extLst>
          </p:cNvPr>
          <p:cNvSpPr/>
          <p:nvPr/>
        </p:nvSpPr>
        <p:spPr>
          <a:xfrm>
            <a:off x="10705191" y="2481684"/>
            <a:ext cx="968582" cy="6737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2/4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BC93D234-35A8-D0C1-13B1-BCA25CB42C50}"/>
              </a:ext>
            </a:extLst>
          </p:cNvPr>
          <p:cNvSpPr txBox="1"/>
          <p:nvPr/>
        </p:nvSpPr>
        <p:spPr>
          <a:xfrm>
            <a:off x="10289482" y="3228945"/>
            <a:ext cx="18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>
                <a:latin typeface="Century Gothic" panose="020B0502020202020204" pitchFamily="34" charset="0"/>
              </a:rPr>
              <a:t>No. de proyectos programados al año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7408DFF4-A8CF-C443-A377-C3148D7EFAD1}"/>
              </a:ext>
            </a:extLst>
          </p:cNvPr>
          <p:cNvSpPr txBox="1"/>
          <p:nvPr/>
        </p:nvSpPr>
        <p:spPr>
          <a:xfrm>
            <a:off x="6947467" y="6116817"/>
            <a:ext cx="278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Century Gothic" panose="020B0502020202020204" pitchFamily="34" charset="0"/>
              </a:rPr>
              <a:t>Distribución de población en comunidades</a:t>
            </a:r>
          </a:p>
        </p:txBody>
      </p:sp>
      <p:pic>
        <p:nvPicPr>
          <p:cNvPr id="1030" name="Picture 6" descr="adorno bordado. adorno ucraniano. Punto de cruz. 16637545 PNG">
            <a:extLst>
              <a:ext uri="{FF2B5EF4-FFF2-40B4-BE49-F238E27FC236}">
                <a16:creationId xmlns:a16="http://schemas.microsoft.com/office/drawing/2014/main" id="{FD99B79D-56DF-C1D8-5228-B77D50156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alphaModFix amt="35000"/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35" y="526171"/>
            <a:ext cx="1511185" cy="151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2" name="Gráfico 61">
            <a:extLst>
              <a:ext uri="{FF2B5EF4-FFF2-40B4-BE49-F238E27FC236}">
                <a16:creationId xmlns:a16="http://schemas.microsoft.com/office/drawing/2014/main" id="{DA82FD0E-A48C-66F1-F2A7-92FA6CC913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8854414"/>
              </p:ext>
            </p:extLst>
          </p:nvPr>
        </p:nvGraphicFramePr>
        <p:xfrm>
          <a:off x="9472490" y="3835909"/>
          <a:ext cx="2957463" cy="2093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63" name="CuadroTexto 62">
            <a:extLst>
              <a:ext uri="{FF2B5EF4-FFF2-40B4-BE49-F238E27FC236}">
                <a16:creationId xmlns:a16="http://schemas.microsoft.com/office/drawing/2014/main" id="{5266EAE8-2891-C6D0-48D4-797A8B3DF183}"/>
              </a:ext>
            </a:extLst>
          </p:cNvPr>
          <p:cNvSpPr txBox="1"/>
          <p:nvPr/>
        </p:nvSpPr>
        <p:spPr>
          <a:xfrm>
            <a:off x="10091810" y="6028885"/>
            <a:ext cx="16631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Century Gothic" panose="020B0502020202020204" pitchFamily="34" charset="0"/>
              </a:rPr>
              <a:t>Nivel de aceptación de programas en las comunidades</a:t>
            </a:r>
          </a:p>
        </p:txBody>
      </p:sp>
      <p:sp>
        <p:nvSpPr>
          <p:cNvPr id="1024" name="Rectángulo: esquinas redondeadas 1023">
            <a:extLst>
              <a:ext uri="{FF2B5EF4-FFF2-40B4-BE49-F238E27FC236}">
                <a16:creationId xmlns:a16="http://schemas.microsoft.com/office/drawing/2014/main" id="{ACA95B36-776F-9AA8-EEEE-20535C469E41}"/>
              </a:ext>
            </a:extLst>
          </p:cNvPr>
          <p:cNvSpPr/>
          <p:nvPr/>
        </p:nvSpPr>
        <p:spPr>
          <a:xfrm>
            <a:off x="10480364" y="4529608"/>
            <a:ext cx="968582" cy="6737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90%</a:t>
            </a:r>
            <a:endParaRPr lang="es-MX" sz="1200" b="1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8" name="Picture 6" descr="adorno bordado. adorno ucraniano. Punto de cruz. 16637545 PNG">
            <a:extLst>
              <a:ext uri="{FF2B5EF4-FFF2-40B4-BE49-F238E27FC236}">
                <a16:creationId xmlns:a16="http://schemas.microsoft.com/office/drawing/2014/main" id="{D4211940-2B77-E9F7-81B9-A94EDC4EA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alphaModFix amt="35000"/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6433" y="1957148"/>
            <a:ext cx="1511185" cy="151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39836511-EDD5-54E0-ABD6-7A5482E43D4A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2" t="3862" r="5751" b="3993"/>
          <a:stretch>
            <a:fillRect/>
          </a:stretch>
        </p:blipFill>
        <p:spPr bwMode="auto">
          <a:xfrm>
            <a:off x="281737" y="933178"/>
            <a:ext cx="935165" cy="957217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71C32840-30AD-BDC5-E219-33397242E2AA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90" b="10974"/>
          <a:stretch/>
        </p:blipFill>
        <p:spPr bwMode="auto">
          <a:xfrm>
            <a:off x="345707" y="2399682"/>
            <a:ext cx="893422" cy="93809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9" name="Picture 6" descr="adorno bordado. adorno ucraniano. Punto de cruz. 16637545 PNG">
            <a:extLst>
              <a:ext uri="{FF2B5EF4-FFF2-40B4-BE49-F238E27FC236}">
                <a16:creationId xmlns:a16="http://schemas.microsoft.com/office/drawing/2014/main" id="{E468F436-73D7-39CB-D314-0421133FD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alphaModFix amt="35000"/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79" y="3423993"/>
            <a:ext cx="1511185" cy="151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F6758DCF-0671-EBBB-83F2-E2DD4A431431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91" r="18091" b="21364"/>
          <a:stretch/>
        </p:blipFill>
        <p:spPr bwMode="auto">
          <a:xfrm>
            <a:off x="397430" y="3769146"/>
            <a:ext cx="712366" cy="6899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Cuadro de texto 2">
            <a:extLst>
              <a:ext uri="{FF2B5EF4-FFF2-40B4-BE49-F238E27FC236}">
                <a16:creationId xmlns:a16="http://schemas.microsoft.com/office/drawing/2014/main" id="{7B84922B-C5F5-1196-0E81-345E1CBBD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72" y="4524451"/>
            <a:ext cx="1466934" cy="477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900" b="1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Promoción y Transversalización de la Perspectiva de Género</a:t>
            </a:r>
          </a:p>
        </p:txBody>
      </p:sp>
      <p:pic>
        <p:nvPicPr>
          <p:cNvPr id="1031" name="Picture 6" descr="adorno bordado. adorno ucraniano. Punto de cruz. 16637545 PNG">
            <a:extLst>
              <a:ext uri="{FF2B5EF4-FFF2-40B4-BE49-F238E27FC236}">
                <a16:creationId xmlns:a16="http://schemas.microsoft.com/office/drawing/2014/main" id="{398ABA67-5AF0-B413-68F9-C03B0630C3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alphaModFix amt="35000"/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1" y="4886777"/>
            <a:ext cx="1511185" cy="151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6" descr="adorno bordado. adorno ucraniano. Punto de cruz. 16637545 PNG">
            <a:extLst>
              <a:ext uri="{FF2B5EF4-FFF2-40B4-BE49-F238E27FC236}">
                <a16:creationId xmlns:a16="http://schemas.microsoft.com/office/drawing/2014/main" id="{B153973C-AB33-524A-7628-22D2B5FFE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alphaModFix amt="35000"/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4" y="6362727"/>
            <a:ext cx="1511185" cy="151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6" descr="adorno bordado. adorno ucraniano. Punto de cruz. 16637545 PNG">
            <a:extLst>
              <a:ext uri="{FF2B5EF4-FFF2-40B4-BE49-F238E27FC236}">
                <a16:creationId xmlns:a16="http://schemas.microsoft.com/office/drawing/2014/main" id="{BED340D4-B618-BC51-C05E-776FAA8E4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alphaModFix amt="35000"/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259" y="-961900"/>
            <a:ext cx="1511185" cy="151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8" descr="Información estadística | Observatorio de Genero">
            <a:extLst>
              <a:ext uri="{FF2B5EF4-FFF2-40B4-BE49-F238E27FC236}">
                <a16:creationId xmlns:a16="http://schemas.microsoft.com/office/drawing/2014/main" id="{BC23E7A6-E4EC-CC15-AE4B-645DB2DE0D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32" t="15716" r="12459" b="15009"/>
          <a:stretch/>
        </p:blipFill>
        <p:spPr bwMode="auto">
          <a:xfrm>
            <a:off x="1781550" y="53560"/>
            <a:ext cx="735196" cy="73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37" name="Gráfico 1036">
            <a:extLst>
              <a:ext uri="{FF2B5EF4-FFF2-40B4-BE49-F238E27FC236}">
                <a16:creationId xmlns:a16="http://schemas.microsoft.com/office/drawing/2014/main" id="{DFCDDE63-4529-875B-2664-E1AAEBECE5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2739201"/>
              </p:ext>
            </p:extLst>
          </p:nvPr>
        </p:nvGraphicFramePr>
        <p:xfrm>
          <a:off x="6974396" y="3928787"/>
          <a:ext cx="2693845" cy="1878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1039" name="CuadroTexto 1038">
            <a:extLst>
              <a:ext uri="{FF2B5EF4-FFF2-40B4-BE49-F238E27FC236}">
                <a16:creationId xmlns:a16="http://schemas.microsoft.com/office/drawing/2014/main" id="{89868C04-1748-0EDC-7759-4697D22F0663}"/>
              </a:ext>
            </a:extLst>
          </p:cNvPr>
          <p:cNvSpPr txBox="1"/>
          <p:nvPr/>
        </p:nvSpPr>
        <p:spPr>
          <a:xfrm>
            <a:off x="2217560" y="209157"/>
            <a:ext cx="62249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rgbClr val="820000"/>
                </a:solidFill>
                <a:latin typeface="Century Gothic" panose="020B0502020202020204" pitchFamily="34" charset="0"/>
              </a:rPr>
              <a:t>INDICADORES DE LA </a:t>
            </a:r>
            <a:r>
              <a:rPr lang="es-MX" sz="2000" b="1" dirty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PERSPECTIVA</a:t>
            </a:r>
            <a:r>
              <a:rPr lang="es-MX" sz="2000" b="1" dirty="0">
                <a:solidFill>
                  <a:srgbClr val="820000"/>
                </a:solidFill>
                <a:latin typeface="Century Gothic" panose="020B0502020202020204" pitchFamily="34" charset="0"/>
              </a:rPr>
              <a:t> DE GÉNERO</a:t>
            </a:r>
          </a:p>
        </p:txBody>
      </p:sp>
      <p:sp>
        <p:nvSpPr>
          <p:cNvPr id="1040" name="CuadroTexto 1039">
            <a:extLst>
              <a:ext uri="{FF2B5EF4-FFF2-40B4-BE49-F238E27FC236}">
                <a16:creationId xmlns:a16="http://schemas.microsoft.com/office/drawing/2014/main" id="{0051292B-4CF7-3858-1A00-496F49CF1A12}"/>
              </a:ext>
            </a:extLst>
          </p:cNvPr>
          <p:cNvSpPr txBox="1"/>
          <p:nvPr/>
        </p:nvSpPr>
        <p:spPr>
          <a:xfrm>
            <a:off x="9806508" y="67628"/>
            <a:ext cx="2240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dirty="0">
                <a:latin typeface="Century Gothic" panose="020B0502020202020204" pitchFamily="34" charset="0"/>
              </a:rPr>
              <a:t>3er</a:t>
            </a:r>
            <a:r>
              <a:rPr lang="es-MX" dirty="0">
                <a:latin typeface="Century Gothic" panose="020B0502020202020204" pitchFamily="34" charset="0"/>
              </a:rPr>
              <a:t> Trimestre</a:t>
            </a:r>
          </a:p>
          <a:p>
            <a:pPr algn="r"/>
            <a:r>
              <a:rPr lang="es-MX" dirty="0">
                <a:latin typeface="Century Gothic" panose="020B0502020202020204" pitchFamily="34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6533777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106</Words>
  <Application>Microsoft Office PowerPoint</Application>
  <PresentationFormat>Panorámica</PresentationFormat>
  <Paragraphs>28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ANGEL MAY MAY</dc:creator>
  <cp:lastModifiedBy>LUIS ANGEL MAY MAY</cp:lastModifiedBy>
  <cp:revision>50</cp:revision>
  <dcterms:created xsi:type="dcterms:W3CDTF">2023-07-08T01:00:16Z</dcterms:created>
  <dcterms:modified xsi:type="dcterms:W3CDTF">2023-10-06T04:27:33Z</dcterms:modified>
</cp:coreProperties>
</file>